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2.png" ContentType="image/png"/>
  <Override PartName="/ppt/media/image4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34.jpeg" ContentType="image/jpe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jpeg" ContentType="image/jpeg"/>
  <Override PartName="/ppt/media/image44.png" ContentType="image/png"/>
  <Override PartName="/ppt/media/image21.png" ContentType="image/png"/>
  <Override PartName="/ppt/media/image22.jpeg" ContentType="image/jpe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jpeg"/><Relationship Id="rId16" Type="http://schemas.openxmlformats.org/officeDocument/2006/relationships/image" Target="../media/image35.jpeg"/><Relationship Id="rId17" Type="http://schemas.openxmlformats.org/officeDocument/2006/relationships/image" Target="../media/image36.jpe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5"/>
          <p:cNvSpPr/>
          <p:nvPr/>
        </p:nvSpPr>
        <p:spPr>
          <a:xfrm>
            <a:off x="7560000" y="2340000"/>
            <a:ext cx="4700160" cy="4577040"/>
          </a:xfrm>
          <a:custGeom>
            <a:avLst/>
            <a:gdLst/>
            <a:ah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 w="50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Box 3"/>
          <p:cNvSpPr/>
          <p:nvPr/>
        </p:nvSpPr>
        <p:spPr>
          <a:xfrm>
            <a:off x="8097120" y="2514600"/>
            <a:ext cx="3693960" cy="185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en-US" sz="4400" spc="-1" strike="noStrike">
                <a:solidFill>
                  <a:srgbClr val="000000"/>
                </a:solidFill>
                <a:latin typeface="Bradley Hand ITC"/>
                <a:ea typeface="DejaVu Sans"/>
              </a:rPr>
              <a:t>Restaurant App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68" name="Picture 9" descr="Logo, company name&#10;&#10;Description automatically generated"/>
          <p:cNvPicPr/>
          <p:nvPr/>
        </p:nvPicPr>
        <p:blipFill>
          <a:blip r:embed="rId2"/>
          <a:srcRect l="863" t="24187" r="435" b="25076"/>
          <a:stretch/>
        </p:blipFill>
        <p:spPr>
          <a:xfrm>
            <a:off x="9498960" y="2520"/>
            <a:ext cx="2704320" cy="924840"/>
          </a:xfrm>
          <a:prstGeom prst="rect">
            <a:avLst/>
          </a:prstGeom>
          <a:ln w="0">
            <a:noFill/>
          </a:ln>
        </p:spPr>
      </p:pic>
      <p:sp>
        <p:nvSpPr>
          <p:cNvPr id="269" name="TextBox 1"/>
          <p:cNvSpPr/>
          <p:nvPr/>
        </p:nvSpPr>
        <p:spPr>
          <a:xfrm>
            <a:off x="8283240" y="4370040"/>
            <a:ext cx="3416040" cy="21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High Tower Text"/>
                <a:ea typeface="DejaVu Sans"/>
              </a:rPr>
              <a:t>Presented By: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JAYAPRASAD 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AKSHATHA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ANIL RAMESH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RISHAV KR CHOURASIA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SACHIN MURAL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9"/>
              </a:spcAft>
            </a:pPr>
            <a:r>
              <a:rPr b="1" lang="en-US" sz="1800" spc="-1" strike="noStrike">
                <a:solidFill>
                  <a:srgbClr val="000000"/>
                </a:solidFill>
                <a:latin typeface="High Tower Text"/>
                <a:ea typeface="DejaVu Sans"/>
              </a:rPr>
              <a:t>ABHINAB DUTTA GUPTA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ubtitle 2"/>
          <p:cNvSpPr/>
          <p:nvPr/>
        </p:nvSpPr>
        <p:spPr>
          <a:xfrm>
            <a:off x="2160" y="-2880"/>
            <a:ext cx="12185640" cy="68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c00000"/>
              </a:buClr>
              <a:buFont typeface="Wingdings,Sans-Serif"/>
              <a:buChar char=""/>
            </a:pPr>
            <a:r>
              <a:rPr b="1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KUBERNETES(K8S):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 Kubernetes is used to create pods, deployments and services for our application.</a:t>
            </a:r>
            <a:endParaRPr b="0" lang="en-IN" sz="2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We have written db-deployment.yml and app-deployment.yml files to deploy Mysql pod and application pod respectively.</a:t>
            </a:r>
            <a:endParaRPr b="0" lang="en-IN" sz="2800" spc="-1" strike="noStrike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c9211e"/>
              </a:buClr>
              <a:buFont typeface="Wingdings,Sans-Serif"/>
              <a:buChar char=""/>
              <a:tabLst>
                <a:tab algn="l" pos="0"/>
              </a:tabLst>
            </a:pPr>
            <a:r>
              <a:rPr b="1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GIT:</a:t>
            </a:r>
            <a:r>
              <a:rPr b="0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Git is used to store our application code in repository for easy retrieval.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c00000"/>
              </a:buClr>
              <a:buFont typeface="Wingdings,Sans-Serif"/>
              <a:buChar char=""/>
              <a:tabLst>
                <a:tab algn="l" pos="0"/>
              </a:tabLst>
            </a:pPr>
            <a:r>
              <a:rPr b="1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NEXUS:</a:t>
            </a:r>
            <a:r>
              <a:rPr b="0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Nexus is used to create Artifact for our application.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231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Rectangle 232"/>
          <p:cNvSpPr/>
          <p:nvPr/>
        </p:nvSpPr>
        <p:spPr>
          <a:xfrm>
            <a:off x="0" y="-48600"/>
            <a:ext cx="12190680" cy="69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1000"/>
          </a:bodyPr>
          <a:p>
            <a:pPr marL="108720"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1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KAFKA: 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Kafka is used to store user activities like adding products to cart, download the bill etc. in Kafka topic. </a:t>
            </a:r>
            <a:endParaRPr b="0" lang="en-IN" sz="2800" spc="-1" strike="noStrike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1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JENKINS:</a:t>
            </a:r>
            <a:r>
              <a:rPr b="0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In</a:t>
            </a:r>
            <a:r>
              <a:rPr b="0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Jenkins file we have following stages: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Building Maven artifact of application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Pushing Artifact to Nexus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Creating Docker image of application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Pushing the image to docker hub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Creating kubernetes Mysql pod deployment </a:t>
            </a:r>
            <a:endParaRPr b="0" lang="en-IN" sz="2800" spc="-1" strike="noStrike">
              <a:latin typeface="Arial"/>
            </a:endParaRPr>
          </a:p>
          <a:p>
            <a:pPr marL="622800" indent="-513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Creating kubernetes application pod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193"/>
          <p:cNvSpPr/>
          <p:nvPr/>
        </p:nvSpPr>
        <p:spPr>
          <a:xfrm>
            <a:off x="-228600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solidFill>
                  <a:srgbClr val="55215b"/>
                </a:solidFill>
                <a:uFillTx/>
                <a:latin typeface="Segoe Print"/>
                <a:ea typeface="DejaVu Sans"/>
              </a:rPr>
              <a:t>JENKINS PIPELINE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75" name="Rectangle 194"/>
          <p:cNvSpPr/>
          <p:nvPr/>
        </p:nvSpPr>
        <p:spPr>
          <a:xfrm>
            <a:off x="540000" y="1417680"/>
            <a:ext cx="11338920" cy="470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6" name="Picture 9_1" descr="Logo, company name&#10;&#10;Description automatically generated"/>
          <p:cNvPicPr/>
          <p:nvPr/>
        </p:nvPicPr>
        <p:blipFill>
          <a:blip r:embed="rId2"/>
          <a:srcRect l="863" t="24187" r="435" b="25076"/>
          <a:stretch/>
        </p:blipFill>
        <p:spPr>
          <a:xfrm>
            <a:off x="9379800" y="121680"/>
            <a:ext cx="2704680" cy="925200"/>
          </a:xfrm>
          <a:prstGeom prst="rect">
            <a:avLst/>
          </a:prstGeom>
          <a:ln w="0">
            <a:noFill/>
          </a:ln>
        </p:spPr>
      </p:pic>
      <p:sp>
        <p:nvSpPr>
          <p:cNvPr id="377" name="Rectangle: Rounded Corners 6_0"/>
          <p:cNvSpPr/>
          <p:nvPr/>
        </p:nvSpPr>
        <p:spPr>
          <a:xfrm>
            <a:off x="428040" y="1800000"/>
            <a:ext cx="209088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ffde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GIT PULL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8" name="Rectangle: Rounded Corners 6_1"/>
          <p:cNvSpPr/>
          <p:nvPr/>
        </p:nvSpPr>
        <p:spPr>
          <a:xfrm>
            <a:off x="3060000" y="1800000"/>
            <a:ext cx="2466000" cy="161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729fc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MAVEN BUILD/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ARTIFACT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79" name="Rectangle: Rounded Corners 6_2"/>
          <p:cNvSpPr/>
          <p:nvPr/>
        </p:nvSpPr>
        <p:spPr>
          <a:xfrm>
            <a:off x="9540000" y="1800000"/>
            <a:ext cx="209088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55308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BUILD DOCKER IMAGE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0" name="Rectangle: Rounded Corners 6_3"/>
          <p:cNvSpPr/>
          <p:nvPr/>
        </p:nvSpPr>
        <p:spPr>
          <a:xfrm>
            <a:off x="9788040" y="4140000"/>
            <a:ext cx="209088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ffbf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PUSH TO DOCKER HUB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1" name="Rectangle: Rounded Corners 6_4"/>
          <p:cNvSpPr/>
          <p:nvPr/>
        </p:nvSpPr>
        <p:spPr>
          <a:xfrm>
            <a:off x="5968800" y="4158720"/>
            <a:ext cx="3058920" cy="161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b4c7d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KUBERNETES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MYSQL DEPLOYMENT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382" name="Rectangle: Rounded Corners 6_5"/>
          <p:cNvSpPr/>
          <p:nvPr/>
        </p:nvSpPr>
        <p:spPr>
          <a:xfrm>
            <a:off x="1080000" y="3780000"/>
            <a:ext cx="3598920" cy="179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ffde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KUBERNETES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SPRING BOOT APP DEPLOYMENT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383" name="Rectangle: Rounded Corners 6_6"/>
          <p:cNvSpPr/>
          <p:nvPr/>
        </p:nvSpPr>
        <p:spPr>
          <a:xfrm>
            <a:off x="6172920" y="1800000"/>
            <a:ext cx="2646000" cy="161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729fc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PUSHING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ARTIFACT TO NEXUS  REPOSITORY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84" name="Freeform: Shape 203"/>
          <p:cNvSpPr/>
          <p:nvPr/>
        </p:nvSpPr>
        <p:spPr>
          <a:xfrm>
            <a:off x="2520360" y="252036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0" y="125"/>
                </a:moveTo>
                <a:lnTo>
                  <a:pt x="750" y="125"/>
                </a:lnTo>
                <a:lnTo>
                  <a:pt x="750" y="0"/>
                </a:lnTo>
                <a:lnTo>
                  <a:pt x="1001" y="250"/>
                </a:lnTo>
                <a:lnTo>
                  <a:pt x="750" y="501"/>
                </a:lnTo>
                <a:lnTo>
                  <a:pt x="750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Freeform: Shape 204"/>
          <p:cNvSpPr/>
          <p:nvPr/>
        </p:nvSpPr>
        <p:spPr>
          <a:xfrm>
            <a:off x="5760000" y="253188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0" y="125"/>
                </a:moveTo>
                <a:lnTo>
                  <a:pt x="750" y="125"/>
                </a:lnTo>
                <a:lnTo>
                  <a:pt x="750" y="0"/>
                </a:lnTo>
                <a:lnTo>
                  <a:pt x="1001" y="250"/>
                </a:lnTo>
                <a:lnTo>
                  <a:pt x="750" y="501"/>
                </a:lnTo>
                <a:lnTo>
                  <a:pt x="750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Freeform: Shape 205"/>
          <p:cNvSpPr/>
          <p:nvPr/>
        </p:nvSpPr>
        <p:spPr>
          <a:xfrm>
            <a:off x="9000000" y="252000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0" y="125"/>
                </a:moveTo>
                <a:lnTo>
                  <a:pt x="750" y="125"/>
                </a:lnTo>
                <a:lnTo>
                  <a:pt x="750" y="0"/>
                </a:lnTo>
                <a:lnTo>
                  <a:pt x="1001" y="250"/>
                </a:lnTo>
                <a:lnTo>
                  <a:pt x="750" y="501"/>
                </a:lnTo>
                <a:lnTo>
                  <a:pt x="750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Freeform: Shape 206"/>
          <p:cNvSpPr/>
          <p:nvPr/>
        </p:nvSpPr>
        <p:spPr>
          <a:xfrm rot="5400000">
            <a:off x="10622880" y="359856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0" y="125"/>
                </a:moveTo>
                <a:lnTo>
                  <a:pt x="750" y="125"/>
                </a:lnTo>
                <a:lnTo>
                  <a:pt x="750" y="0"/>
                </a:lnTo>
                <a:lnTo>
                  <a:pt x="1001" y="250"/>
                </a:lnTo>
                <a:lnTo>
                  <a:pt x="750" y="501"/>
                </a:lnTo>
                <a:lnTo>
                  <a:pt x="750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Freeform: Shape 207"/>
          <p:cNvSpPr/>
          <p:nvPr/>
        </p:nvSpPr>
        <p:spPr>
          <a:xfrm>
            <a:off x="9360000" y="468000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1001" y="125"/>
                </a:moveTo>
                <a:lnTo>
                  <a:pt x="251" y="125"/>
                </a:lnTo>
                <a:lnTo>
                  <a:pt x="251" y="0"/>
                </a:lnTo>
                <a:lnTo>
                  <a:pt x="0" y="250"/>
                </a:lnTo>
                <a:lnTo>
                  <a:pt x="251" y="501"/>
                </a:lnTo>
                <a:lnTo>
                  <a:pt x="251" y="375"/>
                </a:lnTo>
                <a:lnTo>
                  <a:pt x="1001" y="375"/>
                </a:lnTo>
                <a:lnTo>
                  <a:pt x="1001" y="125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Freeform: Shape 208"/>
          <p:cNvSpPr/>
          <p:nvPr/>
        </p:nvSpPr>
        <p:spPr>
          <a:xfrm>
            <a:off x="5040000" y="4680000"/>
            <a:ext cx="358920" cy="178920"/>
          </a:xfrm>
          <a:custGeom>
            <a:avLst/>
            <a:gdLst/>
            <a:ahLst/>
            <a:rect l="l" t="t" r="r" b="b"/>
            <a:pathLst>
              <a:path w="1002" h="502">
                <a:moveTo>
                  <a:pt x="1001" y="376"/>
                </a:moveTo>
                <a:lnTo>
                  <a:pt x="251" y="376"/>
                </a:lnTo>
                <a:lnTo>
                  <a:pt x="251" y="501"/>
                </a:lnTo>
                <a:lnTo>
                  <a:pt x="0" y="251"/>
                </a:lnTo>
                <a:lnTo>
                  <a:pt x="251" y="0"/>
                </a:lnTo>
                <a:lnTo>
                  <a:pt x="251" y="126"/>
                </a:lnTo>
                <a:lnTo>
                  <a:pt x="1001" y="126"/>
                </a:lnTo>
                <a:lnTo>
                  <a:pt x="1001" y="376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70c0"/>
                </a:solidFill>
                <a:latin typeface="Segoe Print"/>
                <a:ea typeface="DejaVu Sans"/>
              </a:rPr>
              <a:t>JENKINS PIPELINES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1" name="Subtitle 2"/>
          <p:cNvSpPr/>
          <p:nvPr/>
        </p:nvSpPr>
        <p:spPr>
          <a:xfrm>
            <a:off x="6120" y="1604520"/>
            <a:ext cx="12209760" cy="52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4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-2520" y="1605600"/>
            <a:ext cx="12207600" cy="525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234"/>
          <p:cNvSpPr/>
          <p:nvPr/>
        </p:nvSpPr>
        <p:spPr>
          <a:xfrm>
            <a:off x="1080000" y="99000"/>
            <a:ext cx="108540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Screen Shots of Applications -Home Page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94" name="Picture 235" descr=""/>
          <p:cNvPicPr/>
          <p:nvPr/>
        </p:nvPicPr>
        <p:blipFill>
          <a:blip r:embed="rId1"/>
          <a:srcRect l="0" t="9039" r="0" b="15160"/>
          <a:stretch/>
        </p:blipFill>
        <p:spPr>
          <a:xfrm>
            <a:off x="66600" y="1143000"/>
            <a:ext cx="12189960" cy="59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236"/>
          <p:cNvSpPr/>
          <p:nvPr/>
        </p:nvSpPr>
        <p:spPr>
          <a:xfrm>
            <a:off x="180000" y="180000"/>
            <a:ext cx="111574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Registration Page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96" name="Picture 237" descr=""/>
          <p:cNvPicPr/>
          <p:nvPr/>
        </p:nvPicPr>
        <p:blipFill>
          <a:blip r:embed="rId1"/>
          <a:srcRect l="0" t="9071" r="0" b="7591"/>
          <a:stretch/>
        </p:blipFill>
        <p:spPr>
          <a:xfrm>
            <a:off x="66600" y="914400"/>
            <a:ext cx="12189960" cy="59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238"/>
          <p:cNvSpPr/>
          <p:nvPr/>
        </p:nvSpPr>
        <p:spPr>
          <a:xfrm>
            <a:off x="360000" y="352080"/>
            <a:ext cx="629748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Login Details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98" name="Picture 239" descr=""/>
          <p:cNvPicPr/>
          <p:nvPr/>
        </p:nvPicPr>
        <p:blipFill>
          <a:blip r:embed="rId1"/>
          <a:srcRect l="0" t="8588" r="0" b="14073"/>
          <a:stretch/>
        </p:blipFill>
        <p:spPr>
          <a:xfrm>
            <a:off x="66600" y="1259280"/>
            <a:ext cx="12189960" cy="559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240"/>
          <p:cNvSpPr/>
          <p:nvPr/>
        </p:nvSpPr>
        <p:spPr>
          <a:xfrm>
            <a:off x="344880" y="352080"/>
            <a:ext cx="9912600" cy="19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Admin home page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0" name="Picture 241" descr=""/>
          <p:cNvPicPr/>
          <p:nvPr/>
        </p:nvPicPr>
        <p:blipFill>
          <a:blip r:embed="rId1"/>
          <a:srcRect l="0" t="8588" r="0" b="26966"/>
          <a:stretch/>
        </p:blipFill>
        <p:spPr>
          <a:xfrm>
            <a:off x="66600" y="1143000"/>
            <a:ext cx="12189960" cy="57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242"/>
          <p:cNvSpPr/>
          <p:nvPr/>
        </p:nvSpPr>
        <p:spPr>
          <a:xfrm>
            <a:off x="704880" y="360000"/>
            <a:ext cx="739260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Dashboard Details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2" name="Picture 243" descr=""/>
          <p:cNvPicPr/>
          <p:nvPr/>
        </p:nvPicPr>
        <p:blipFill>
          <a:blip r:embed="rId1"/>
          <a:srcRect l="0" t="9071" r="0" b="14257"/>
          <a:stretch/>
        </p:blipFill>
        <p:spPr>
          <a:xfrm>
            <a:off x="66600" y="1143000"/>
            <a:ext cx="12189960" cy="57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244"/>
          <p:cNvSpPr/>
          <p:nvPr/>
        </p:nvSpPr>
        <p:spPr>
          <a:xfrm>
            <a:off x="524880" y="352080"/>
            <a:ext cx="45126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Add Products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4" name="Picture 245" descr=""/>
          <p:cNvPicPr/>
          <p:nvPr/>
        </p:nvPicPr>
        <p:blipFill>
          <a:blip r:embed="rId1"/>
          <a:srcRect l="0" t="9071" r="0" b="14257"/>
          <a:stretch/>
        </p:blipFill>
        <p:spPr>
          <a:xfrm>
            <a:off x="66600" y="1143000"/>
            <a:ext cx="12189960" cy="57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 12"/>
          <p:cNvSpPr/>
          <p:nvPr/>
        </p:nvSpPr>
        <p:spPr>
          <a:xfrm>
            <a:off x="0" y="0"/>
            <a:ext cx="12185640" cy="6854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itle 1"/>
          <p:cNvSpPr/>
          <p:nvPr/>
        </p:nvSpPr>
        <p:spPr>
          <a:xfrm>
            <a:off x="5297760" y="329040"/>
            <a:ext cx="6247800" cy="17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 u="sng">
                <a:solidFill>
                  <a:srgbClr val="1f497d"/>
                </a:solidFill>
                <a:uFillTx/>
                <a:latin typeface="Segoe Print"/>
                <a:ea typeface="DejaVu Sans"/>
              </a:rPr>
              <a:t>CONTENTS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72" name="Picture 4"/>
          <p:cNvSpPr/>
          <p:nvPr/>
        </p:nvSpPr>
        <p:spPr>
          <a:xfrm>
            <a:off x="0" y="0"/>
            <a:ext cx="4654080" cy="6854760"/>
          </a:xfrm>
          <a:custGeom>
            <a:avLst/>
            <a:gdLst/>
            <a:ah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ontent Placeholder 2"/>
          <p:cNvSpPr/>
          <p:nvPr/>
        </p:nvSpPr>
        <p:spPr>
          <a:xfrm>
            <a:off x="5369760" y="2706480"/>
            <a:ext cx="6247800" cy="348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Print"/>
                <a:ea typeface="DejaVu Sans"/>
              </a:rPr>
              <a:t>Business Requirements</a:t>
            </a:r>
            <a:endParaRPr b="0" lang="en-IN" sz="24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Print"/>
                <a:ea typeface="DejaVu Sans"/>
              </a:rPr>
              <a:t>Class Diagram</a:t>
            </a:r>
            <a:endParaRPr b="0" lang="en-IN" sz="24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Print"/>
                <a:ea typeface="Calibri"/>
              </a:rPr>
              <a:t>Tech Stack</a:t>
            </a:r>
            <a:endParaRPr b="0" lang="en-IN" sz="24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Print"/>
                <a:ea typeface="Calibri"/>
              </a:rPr>
              <a:t>Screenshots</a:t>
            </a:r>
            <a:endParaRPr b="0" lang="en-IN" sz="24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Print"/>
                <a:ea typeface="Calibri"/>
              </a:rPr>
              <a:t>Demo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274" name="Picture 9" descr="Logo, company name&#10;&#10;Description automatically generated"/>
          <p:cNvPicPr/>
          <p:nvPr/>
        </p:nvPicPr>
        <p:blipFill>
          <a:blip r:embed="rId3"/>
          <a:srcRect l="863" t="24187" r="435" b="25076"/>
          <a:stretch/>
        </p:blipFill>
        <p:spPr>
          <a:xfrm>
            <a:off x="9379800" y="121320"/>
            <a:ext cx="270432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ctangle 246"/>
          <p:cNvSpPr/>
          <p:nvPr/>
        </p:nvSpPr>
        <p:spPr>
          <a:xfrm>
            <a:off x="180000" y="352080"/>
            <a:ext cx="4148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Add to cart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6" name="Picture 247" descr=""/>
          <p:cNvPicPr/>
          <p:nvPr/>
        </p:nvPicPr>
        <p:blipFill>
          <a:blip r:embed="rId1"/>
          <a:srcRect l="0" t="9071" r="0" b="14257"/>
          <a:stretch/>
        </p:blipFill>
        <p:spPr>
          <a:xfrm>
            <a:off x="66600" y="1143000"/>
            <a:ext cx="12189960" cy="57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248"/>
          <p:cNvSpPr/>
          <p:nvPr/>
        </p:nvSpPr>
        <p:spPr>
          <a:xfrm>
            <a:off x="349200" y="0"/>
            <a:ext cx="11888280" cy="13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Pristina"/>
                <a:ea typeface="Calibri Light"/>
              </a:rPr>
              <a:t>Payment page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8" name="Picture 249" descr=""/>
          <p:cNvPicPr/>
          <p:nvPr/>
        </p:nvPicPr>
        <p:blipFill>
          <a:blip r:embed="rId1"/>
          <a:srcRect l="0" t="9071" r="0" b="4257"/>
          <a:stretch/>
        </p:blipFill>
        <p:spPr>
          <a:xfrm>
            <a:off x="66600" y="914400"/>
            <a:ext cx="12189960" cy="59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1"/>
          <p:cNvSpPr/>
          <p:nvPr/>
        </p:nvSpPr>
        <p:spPr>
          <a:xfrm>
            <a:off x="773640" y="622800"/>
            <a:ext cx="10521000" cy="25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000000"/>
                </a:solidFill>
                <a:latin typeface="Pristina"/>
                <a:ea typeface="Calibri Light"/>
              </a:rPr>
              <a:t>Let's move on to Project Demo</a:t>
            </a:r>
            <a:endParaRPr b="0" lang="en-IN" sz="8000" spc="-1" strike="noStrike">
              <a:latin typeface="Arial"/>
            </a:endParaRPr>
          </a:p>
        </p:txBody>
      </p:sp>
      <p:pic>
        <p:nvPicPr>
          <p:cNvPr id="410" name="Picture 6" descr="Logo&#10;&#10;Description automatically generated"/>
          <p:cNvPicPr/>
          <p:nvPr/>
        </p:nvPicPr>
        <p:blipFill>
          <a:blip r:embed="rId1"/>
          <a:srcRect l="-232" t="16887" r="-2104" b="15110"/>
          <a:stretch/>
        </p:blipFill>
        <p:spPr>
          <a:xfrm>
            <a:off x="1737360" y="3976560"/>
            <a:ext cx="6388200" cy="223272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7" descr="A picture containing yellow, automaton&#10;&#10;Description automatically generated"/>
          <p:cNvPicPr/>
          <p:nvPr/>
        </p:nvPicPr>
        <p:blipFill>
          <a:blip r:embed="rId2"/>
          <a:srcRect l="22945" t="18804" r="19046" b="859"/>
          <a:stretch/>
        </p:blipFill>
        <p:spPr>
          <a:xfrm>
            <a:off x="7724880" y="3867480"/>
            <a:ext cx="3028680" cy="216972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9" descr="Logo, company name&#10;&#10;Description automatically generated"/>
          <p:cNvPicPr/>
          <p:nvPr/>
        </p:nvPicPr>
        <p:blipFill>
          <a:blip r:embed="rId3"/>
          <a:srcRect l="863" t="24187" r="435" b="25076"/>
          <a:stretch/>
        </p:blipFill>
        <p:spPr>
          <a:xfrm>
            <a:off x="9379800" y="121320"/>
            <a:ext cx="270432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"/>
          <p:cNvSpPr/>
          <p:nvPr/>
        </p:nvSpPr>
        <p:spPr>
          <a:xfrm>
            <a:off x="609480" y="273600"/>
            <a:ext cx="738936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c9211e"/>
                </a:solidFill>
                <a:uFillTx/>
                <a:latin typeface="Segoe Print"/>
                <a:ea typeface="DejaVu Sans"/>
              </a:rPr>
              <a:t>Business Requirements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09480" y="1260000"/>
            <a:ext cx="11089080" cy="53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7000"/>
          </a:bodyPr>
          <a:p>
            <a:pPr marL="360000"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You need to build "Restaurant App" project which should have bare minimum CRUD capabilities.</a:t>
            </a:r>
            <a:endParaRPr b="0" lang="en-IN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For example: Let take an example of Facebook app:</a:t>
            </a:r>
            <a:endParaRPr b="0" lang="en-IN" sz="32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417"/>
              </a:spcBef>
            </a:pPr>
            <a:endParaRPr b="0" lang="en-IN" sz="3200" spc="-1" strike="noStrike">
              <a:latin typeface="Arial"/>
            </a:endParaRPr>
          </a:p>
          <a:p>
            <a:pPr marL="360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Create post</a:t>
            </a:r>
            <a:endParaRPr b="0" lang="en-IN" sz="3200" spc="-1" strike="noStrike">
              <a:latin typeface="Arial"/>
            </a:endParaRPr>
          </a:p>
          <a:p>
            <a:pPr marL="360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Edit added post</a:t>
            </a:r>
            <a:endParaRPr b="0" lang="en-IN" sz="3200" spc="-1" strike="noStrike">
              <a:latin typeface="Arial"/>
            </a:endParaRPr>
          </a:p>
          <a:p>
            <a:pPr marL="360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List different posts</a:t>
            </a:r>
            <a:endParaRPr b="0" lang="en-IN" sz="3200" spc="-1" strike="noStrike">
              <a:latin typeface="Arial"/>
            </a:endParaRPr>
          </a:p>
          <a:p>
            <a:pPr marL="360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Segoe Print"/>
                <a:ea typeface="DejaVu Sans"/>
              </a:rPr>
              <a:t>Delete post</a:t>
            </a:r>
            <a:endParaRPr b="0" lang="en-IN" sz="32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417"/>
              </a:spcBef>
            </a:pPr>
            <a:endParaRPr b="0" lang="en-IN" sz="3200" spc="-1" strike="noStrike"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1417"/>
              </a:spcBef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277" name="Picture 9_0" descr="Logo, company name&#10;&#10;Description automatically generated"/>
          <p:cNvPicPr/>
          <p:nvPr/>
        </p:nvPicPr>
        <p:blipFill>
          <a:blip r:embed="rId1"/>
          <a:srcRect l="863" t="24187" r="435" b="25076"/>
          <a:stretch/>
        </p:blipFill>
        <p:spPr>
          <a:xfrm>
            <a:off x="9379800" y="121680"/>
            <a:ext cx="270432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/>
          <p:nvPr/>
        </p:nvSpPr>
        <p:spPr>
          <a:xfrm>
            <a:off x="809640" y="358920"/>
            <a:ext cx="1035936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4400" spc="-1" strike="noStrike" u="sng">
                <a:solidFill>
                  <a:srgbClr val="7030a0"/>
                </a:solidFill>
                <a:uFillTx/>
                <a:latin typeface="Segoe Print"/>
                <a:ea typeface="DejaVu Sans"/>
              </a:rPr>
              <a:t>SERVER PREREQUISITE</a:t>
            </a:r>
            <a:br/>
            <a:endParaRPr b="0" lang="en-IN" sz="4400" spc="-1" strike="noStrike">
              <a:latin typeface="Arial"/>
            </a:endParaRPr>
          </a:p>
        </p:txBody>
      </p:sp>
      <p:sp>
        <p:nvSpPr>
          <p:cNvPr id="279" name="Subtitle 2"/>
          <p:cNvSpPr/>
          <p:nvPr/>
        </p:nvSpPr>
        <p:spPr>
          <a:xfrm>
            <a:off x="584640" y="1800000"/>
            <a:ext cx="1147464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c0504d"/>
              </a:buClr>
              <a:buFont typeface="Arial"/>
              <a:buChar char="•"/>
            </a:pPr>
            <a:r>
              <a:rPr b="1" lang="en-US" sz="3600" spc="-1" strike="noStrike" u="sng">
                <a:solidFill>
                  <a:srgbClr val="c0504d"/>
                </a:solidFill>
                <a:uFillTx/>
                <a:latin typeface="Segoe Print"/>
                <a:ea typeface="DejaVu Sans"/>
              </a:rPr>
              <a:t>HARDWARE REQUIREMENTS</a:t>
            </a:r>
            <a:r>
              <a:rPr b="0" lang="en-US" sz="3600" spc="-1" strike="noStrike" u="sng">
                <a:solidFill>
                  <a:srgbClr val="c0504d"/>
                </a:solidFill>
                <a:uFillTx/>
                <a:latin typeface="Segoe Print"/>
                <a:ea typeface="DejaVu Sans"/>
              </a:rPr>
              <a:t>:</a:t>
            </a:r>
            <a:endParaRPr b="0" lang="en-IN" sz="36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4GB RAM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4GB CPU</a:t>
            </a:r>
            <a:endParaRPr b="0" lang="en-IN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3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c0504d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3200" spc="-1" strike="noStrike" u="sng">
                <a:solidFill>
                  <a:srgbClr val="c0504d"/>
                </a:solidFill>
                <a:uFillTx/>
                <a:latin typeface="Segoe Print"/>
                <a:ea typeface="Segoe UI Black"/>
              </a:rPr>
              <a:t>SOFTWARE REQUIREMENTS</a:t>
            </a:r>
            <a:r>
              <a:rPr b="0" lang="en-US" sz="3200" spc="-1" strike="noStrike" u="sng">
                <a:solidFill>
                  <a:srgbClr val="c0504d"/>
                </a:solidFill>
                <a:uFillTx/>
                <a:latin typeface="Segoe Print"/>
                <a:ea typeface="Segoe UI Black"/>
              </a:rPr>
              <a:t>:</a:t>
            </a:r>
            <a:endParaRPr b="0" lang="en-IN" sz="32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Ansible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Docker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Jenkins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Kubernetes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Kafka</a:t>
            </a:r>
            <a:endParaRPr b="0" lang="en-IN" sz="2300" spc="-1" strike="noStrike">
              <a:latin typeface="Arial"/>
            </a:endParaRPr>
          </a:p>
          <a:p>
            <a:pPr marL="514440" indent="-513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Segoe Print"/>
                <a:ea typeface="Segoe UI Black"/>
              </a:rPr>
              <a:t>Nexus as a docker container</a:t>
            </a:r>
            <a:endParaRPr b="0" lang="en-IN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9" descr="Logo, company name&#10;&#10;Description automatically generated"/>
          <p:cNvPicPr/>
          <p:nvPr/>
        </p:nvPicPr>
        <p:blipFill>
          <a:blip r:embed="rId1"/>
          <a:srcRect l="863" t="24187" r="435" b="25076"/>
          <a:stretch/>
        </p:blipFill>
        <p:spPr>
          <a:xfrm>
            <a:off x="9379800" y="121320"/>
            <a:ext cx="2704320" cy="924840"/>
          </a:xfrm>
          <a:prstGeom prst="rect">
            <a:avLst/>
          </a:prstGeom>
          <a:ln w="0">
            <a:noFill/>
          </a:ln>
        </p:spPr>
      </p:pic>
      <p:sp>
        <p:nvSpPr>
          <p:cNvPr id="281" name="Rectangle: Rounded Corners 5"/>
          <p:cNvSpPr/>
          <p:nvPr/>
        </p:nvSpPr>
        <p:spPr>
          <a:xfrm>
            <a:off x="617760" y="1054080"/>
            <a:ext cx="1687320" cy="52556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240">
            <a:solidFill>
              <a:srgbClr val="f796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Home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2" name="Rectangle: Rounded Corners 6"/>
          <p:cNvSpPr/>
          <p:nvPr/>
        </p:nvSpPr>
        <p:spPr>
          <a:xfrm>
            <a:off x="3764880" y="3730680"/>
            <a:ext cx="1925640" cy="2833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Admin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3" name="Rectangle: Rounded Corners 7"/>
          <p:cNvSpPr/>
          <p:nvPr/>
        </p:nvSpPr>
        <p:spPr>
          <a:xfrm>
            <a:off x="3787200" y="806400"/>
            <a:ext cx="1925640" cy="2587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c0504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User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4" name="TextBox 3"/>
          <p:cNvSpPr/>
          <p:nvPr/>
        </p:nvSpPr>
        <p:spPr>
          <a:xfrm>
            <a:off x="457200" y="228600"/>
            <a:ext cx="5440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1f497d"/>
                </a:solidFill>
                <a:uFillTx/>
                <a:latin typeface="Segoe Print"/>
                <a:ea typeface="DejaVu Sans"/>
              </a:rPr>
              <a:t>WORKFLOW DIAGRAM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85" name="Freeform: Shape 169"/>
          <p:cNvSpPr/>
          <p:nvPr/>
        </p:nvSpPr>
        <p:spPr>
          <a:xfrm>
            <a:off x="2307240" y="1907280"/>
            <a:ext cx="1476720" cy="226440"/>
          </a:xfrm>
          <a:custGeom>
            <a:avLst/>
            <a:gdLst/>
            <a:ahLst/>
            <a:rect l="l" t="t" r="r" b="b"/>
            <a:pathLst>
              <a:path w="4110" h="637">
                <a:moveTo>
                  <a:pt x="0" y="159"/>
                </a:moveTo>
                <a:lnTo>
                  <a:pt x="3081" y="159"/>
                </a:lnTo>
                <a:lnTo>
                  <a:pt x="3081" y="0"/>
                </a:lnTo>
                <a:lnTo>
                  <a:pt x="4109" y="318"/>
                </a:lnTo>
                <a:lnTo>
                  <a:pt x="3081" y="636"/>
                </a:lnTo>
                <a:lnTo>
                  <a:pt x="3081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Freeform: Shape 170"/>
          <p:cNvSpPr/>
          <p:nvPr/>
        </p:nvSpPr>
        <p:spPr>
          <a:xfrm>
            <a:off x="2307240" y="4795560"/>
            <a:ext cx="1477080" cy="226440"/>
          </a:xfrm>
          <a:custGeom>
            <a:avLst/>
            <a:gdLst/>
            <a:ahLst/>
            <a:rect l="l" t="t" r="r" b="b"/>
            <a:pathLst>
              <a:path w="4111" h="637">
                <a:moveTo>
                  <a:pt x="0" y="477"/>
                </a:moveTo>
                <a:lnTo>
                  <a:pt x="3082" y="477"/>
                </a:lnTo>
                <a:lnTo>
                  <a:pt x="3082" y="636"/>
                </a:lnTo>
                <a:lnTo>
                  <a:pt x="4110" y="318"/>
                </a:lnTo>
                <a:lnTo>
                  <a:pt x="3082" y="0"/>
                </a:lnTo>
                <a:lnTo>
                  <a:pt x="3082" y="159"/>
                </a:lnTo>
                <a:lnTo>
                  <a:pt x="0" y="159"/>
                </a:lnTo>
                <a:lnTo>
                  <a:pt x="0" y="477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Rectangle: Rounded Corners 8_0"/>
          <p:cNvSpPr/>
          <p:nvPr/>
        </p:nvSpPr>
        <p:spPr>
          <a:xfrm>
            <a:off x="6850080" y="806400"/>
            <a:ext cx="2084400" cy="455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Home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8" name="Rectangle: Rounded Corners 8_1"/>
          <p:cNvSpPr/>
          <p:nvPr/>
        </p:nvSpPr>
        <p:spPr>
          <a:xfrm>
            <a:off x="6910920" y="6006960"/>
            <a:ext cx="2055240" cy="455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00b0f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Customers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9" name="Rectangle: Rounded Corners 8_2"/>
          <p:cNvSpPr/>
          <p:nvPr/>
        </p:nvSpPr>
        <p:spPr>
          <a:xfrm>
            <a:off x="6879240" y="1492200"/>
            <a:ext cx="2055240" cy="455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2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Freeform: Shape 174"/>
          <p:cNvSpPr/>
          <p:nvPr/>
        </p:nvSpPr>
        <p:spPr>
          <a:xfrm>
            <a:off x="6858000" y="4572000"/>
            <a:ext cx="2055240" cy="455040"/>
          </a:xfrm>
          <a:custGeom>
            <a:avLst/>
            <a:gdLst/>
            <a:ahLst/>
            <a:rect l="l" t="t" r="r" b="b"/>
            <a:pathLst>
              <a:path w="5717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5504" y="1271"/>
                </a:lnTo>
                <a:lnTo>
                  <a:pt x="5504" y="1271"/>
                </a:lnTo>
                <a:cubicBezTo>
                  <a:pt x="5541" y="1271"/>
                  <a:pt x="5578" y="1261"/>
                  <a:pt x="5610" y="1243"/>
                </a:cubicBezTo>
                <a:cubicBezTo>
                  <a:pt x="5642" y="1224"/>
                  <a:pt x="5669" y="1197"/>
                  <a:pt x="5688" y="1165"/>
                </a:cubicBezTo>
                <a:cubicBezTo>
                  <a:pt x="5706" y="1133"/>
                  <a:pt x="5716" y="1096"/>
                  <a:pt x="5716" y="1059"/>
                </a:cubicBezTo>
                <a:lnTo>
                  <a:pt x="5716" y="211"/>
                </a:lnTo>
                <a:lnTo>
                  <a:pt x="5716" y="212"/>
                </a:lnTo>
                <a:lnTo>
                  <a:pt x="5716" y="212"/>
                </a:lnTo>
                <a:cubicBezTo>
                  <a:pt x="5716" y="175"/>
                  <a:pt x="5706" y="138"/>
                  <a:pt x="5688" y="106"/>
                </a:cubicBezTo>
                <a:cubicBezTo>
                  <a:pt x="5669" y="74"/>
                  <a:pt x="5642" y="47"/>
                  <a:pt x="5610" y="28"/>
                </a:cubicBezTo>
                <a:cubicBezTo>
                  <a:pt x="5578" y="10"/>
                  <a:pt x="5541" y="0"/>
                  <a:pt x="5504" y="0"/>
                </a:cubicBezTo>
                <a:lnTo>
                  <a:pt x="211" y="0"/>
                </a:lnTo>
              </a:path>
            </a:pathLst>
          </a:custGeom>
          <a:solidFill>
            <a:srgbClr val="ffffff"/>
          </a:solidFill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Freeform: Shape 175"/>
          <p:cNvSpPr/>
          <p:nvPr/>
        </p:nvSpPr>
        <p:spPr>
          <a:xfrm>
            <a:off x="6858000" y="5331960"/>
            <a:ext cx="2055240" cy="455040"/>
          </a:xfrm>
          <a:custGeom>
            <a:avLst/>
            <a:gdLst/>
            <a:ahLst/>
            <a:rect l="l" t="t" r="r" b="b"/>
            <a:pathLst>
              <a:path w="5717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5504" y="1271"/>
                </a:lnTo>
                <a:lnTo>
                  <a:pt x="5504" y="1271"/>
                </a:lnTo>
                <a:cubicBezTo>
                  <a:pt x="5541" y="1271"/>
                  <a:pt x="5578" y="1261"/>
                  <a:pt x="5610" y="1243"/>
                </a:cubicBezTo>
                <a:cubicBezTo>
                  <a:pt x="5642" y="1224"/>
                  <a:pt x="5669" y="1197"/>
                  <a:pt x="5688" y="1165"/>
                </a:cubicBezTo>
                <a:cubicBezTo>
                  <a:pt x="5706" y="1133"/>
                  <a:pt x="5716" y="1096"/>
                  <a:pt x="5716" y="1059"/>
                </a:cubicBezTo>
                <a:lnTo>
                  <a:pt x="5716" y="211"/>
                </a:lnTo>
                <a:lnTo>
                  <a:pt x="5716" y="212"/>
                </a:lnTo>
                <a:lnTo>
                  <a:pt x="5716" y="212"/>
                </a:lnTo>
                <a:cubicBezTo>
                  <a:pt x="5716" y="175"/>
                  <a:pt x="5706" y="138"/>
                  <a:pt x="5688" y="106"/>
                </a:cubicBezTo>
                <a:cubicBezTo>
                  <a:pt x="5669" y="74"/>
                  <a:pt x="5642" y="47"/>
                  <a:pt x="5610" y="28"/>
                </a:cubicBezTo>
                <a:cubicBezTo>
                  <a:pt x="5578" y="10"/>
                  <a:pt x="5541" y="0"/>
                  <a:pt x="5504" y="0"/>
                </a:cubicBezTo>
                <a:lnTo>
                  <a:pt x="211" y="0"/>
                </a:lnTo>
              </a:path>
            </a:pathLst>
          </a:custGeom>
          <a:solidFill>
            <a:srgbClr val="ffffff"/>
          </a:solidFill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18440" rIns="118440" tIns="73440" bIns="73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Products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2" name="Freeform: Shape 176"/>
          <p:cNvSpPr/>
          <p:nvPr/>
        </p:nvSpPr>
        <p:spPr>
          <a:xfrm>
            <a:off x="6879240" y="2230920"/>
            <a:ext cx="2055240" cy="455040"/>
          </a:xfrm>
          <a:custGeom>
            <a:avLst/>
            <a:gdLst/>
            <a:ahLst/>
            <a:rect l="l" t="t" r="r" b="b"/>
            <a:pathLst>
              <a:path w="5717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5504" y="1271"/>
                </a:lnTo>
                <a:lnTo>
                  <a:pt x="5504" y="1271"/>
                </a:lnTo>
                <a:cubicBezTo>
                  <a:pt x="5541" y="1271"/>
                  <a:pt x="5578" y="1261"/>
                  <a:pt x="5610" y="1243"/>
                </a:cubicBezTo>
                <a:cubicBezTo>
                  <a:pt x="5642" y="1224"/>
                  <a:pt x="5669" y="1197"/>
                  <a:pt x="5688" y="1165"/>
                </a:cubicBezTo>
                <a:cubicBezTo>
                  <a:pt x="5706" y="1133"/>
                  <a:pt x="5716" y="1096"/>
                  <a:pt x="5716" y="1059"/>
                </a:cubicBezTo>
                <a:lnTo>
                  <a:pt x="5716" y="211"/>
                </a:lnTo>
                <a:lnTo>
                  <a:pt x="5716" y="212"/>
                </a:lnTo>
                <a:lnTo>
                  <a:pt x="5716" y="212"/>
                </a:lnTo>
                <a:cubicBezTo>
                  <a:pt x="5716" y="175"/>
                  <a:pt x="5706" y="138"/>
                  <a:pt x="5688" y="106"/>
                </a:cubicBezTo>
                <a:cubicBezTo>
                  <a:pt x="5669" y="74"/>
                  <a:pt x="5642" y="47"/>
                  <a:pt x="5610" y="28"/>
                </a:cubicBezTo>
                <a:cubicBezTo>
                  <a:pt x="5578" y="10"/>
                  <a:pt x="5541" y="0"/>
                  <a:pt x="5504" y="0"/>
                </a:cubicBezTo>
                <a:lnTo>
                  <a:pt x="211" y="0"/>
                </a:lnTo>
              </a:path>
            </a:pathLst>
          </a:custGeom>
          <a:solidFill>
            <a:srgbClr val="ffffff"/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Freeform: Shape 177"/>
          <p:cNvSpPr/>
          <p:nvPr/>
        </p:nvSpPr>
        <p:spPr>
          <a:xfrm>
            <a:off x="6879240" y="2980440"/>
            <a:ext cx="2055240" cy="455040"/>
          </a:xfrm>
          <a:custGeom>
            <a:avLst/>
            <a:gdLst/>
            <a:ahLst/>
            <a:rect l="l" t="t" r="r" b="b"/>
            <a:pathLst>
              <a:path w="5717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5504" y="1271"/>
                </a:lnTo>
                <a:lnTo>
                  <a:pt x="5504" y="1271"/>
                </a:lnTo>
                <a:cubicBezTo>
                  <a:pt x="5541" y="1271"/>
                  <a:pt x="5578" y="1261"/>
                  <a:pt x="5610" y="1243"/>
                </a:cubicBezTo>
                <a:cubicBezTo>
                  <a:pt x="5642" y="1224"/>
                  <a:pt x="5669" y="1197"/>
                  <a:pt x="5688" y="1165"/>
                </a:cubicBezTo>
                <a:cubicBezTo>
                  <a:pt x="5706" y="1133"/>
                  <a:pt x="5716" y="1096"/>
                  <a:pt x="5716" y="1059"/>
                </a:cubicBezTo>
                <a:lnTo>
                  <a:pt x="5716" y="211"/>
                </a:lnTo>
                <a:lnTo>
                  <a:pt x="5716" y="212"/>
                </a:lnTo>
                <a:lnTo>
                  <a:pt x="5716" y="212"/>
                </a:lnTo>
                <a:cubicBezTo>
                  <a:pt x="5716" y="175"/>
                  <a:pt x="5706" y="138"/>
                  <a:pt x="5688" y="106"/>
                </a:cubicBezTo>
                <a:cubicBezTo>
                  <a:pt x="5669" y="74"/>
                  <a:pt x="5642" y="47"/>
                  <a:pt x="5610" y="28"/>
                </a:cubicBezTo>
                <a:cubicBezTo>
                  <a:pt x="5578" y="10"/>
                  <a:pt x="5541" y="0"/>
                  <a:pt x="5504" y="0"/>
                </a:cubicBezTo>
                <a:lnTo>
                  <a:pt x="211" y="0"/>
                </a:lnTo>
              </a:path>
            </a:pathLst>
          </a:custGeom>
          <a:solidFill>
            <a:srgbClr val="ffffff"/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Rectangle 178"/>
          <p:cNvSpPr/>
          <p:nvPr/>
        </p:nvSpPr>
        <p:spPr>
          <a:xfrm>
            <a:off x="7149600" y="1459800"/>
            <a:ext cx="1327680" cy="5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Orders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5" name="Rectangle 179"/>
          <p:cNvSpPr/>
          <p:nvPr/>
        </p:nvSpPr>
        <p:spPr>
          <a:xfrm>
            <a:off x="7281000" y="2230920"/>
            <a:ext cx="13694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Cart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6" name="Rectangle 180"/>
          <p:cNvSpPr/>
          <p:nvPr/>
        </p:nvSpPr>
        <p:spPr>
          <a:xfrm>
            <a:off x="7107840" y="2948760"/>
            <a:ext cx="182664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Payment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7" name="Freeform: Shape 181"/>
          <p:cNvSpPr/>
          <p:nvPr/>
        </p:nvSpPr>
        <p:spPr>
          <a:xfrm>
            <a:off x="5736240" y="2406600"/>
            <a:ext cx="1140840" cy="226440"/>
          </a:xfrm>
          <a:custGeom>
            <a:avLst/>
            <a:gdLst/>
            <a:ahLst/>
            <a:rect l="l" t="t" r="r" b="b"/>
            <a:pathLst>
              <a:path w="3177" h="637">
                <a:moveTo>
                  <a:pt x="0" y="159"/>
                </a:moveTo>
                <a:lnTo>
                  <a:pt x="2382" y="159"/>
                </a:lnTo>
                <a:lnTo>
                  <a:pt x="2382" y="0"/>
                </a:lnTo>
                <a:lnTo>
                  <a:pt x="3176" y="318"/>
                </a:lnTo>
                <a:lnTo>
                  <a:pt x="2382" y="636"/>
                </a:lnTo>
                <a:lnTo>
                  <a:pt x="2382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Freeform: Shape 182"/>
          <p:cNvSpPr/>
          <p:nvPr/>
        </p:nvSpPr>
        <p:spPr>
          <a:xfrm>
            <a:off x="5713920" y="1720800"/>
            <a:ext cx="1163160" cy="226440"/>
          </a:xfrm>
          <a:custGeom>
            <a:avLst/>
            <a:gdLst/>
            <a:ahLst/>
            <a:rect l="l" t="t" r="r" b="b"/>
            <a:pathLst>
              <a:path w="3239" h="637">
                <a:moveTo>
                  <a:pt x="0" y="159"/>
                </a:moveTo>
                <a:lnTo>
                  <a:pt x="2428" y="159"/>
                </a:lnTo>
                <a:lnTo>
                  <a:pt x="2428" y="0"/>
                </a:lnTo>
                <a:lnTo>
                  <a:pt x="3238" y="318"/>
                </a:lnTo>
                <a:lnTo>
                  <a:pt x="2428" y="636"/>
                </a:lnTo>
                <a:lnTo>
                  <a:pt x="2428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Freeform: Shape 183"/>
          <p:cNvSpPr/>
          <p:nvPr/>
        </p:nvSpPr>
        <p:spPr>
          <a:xfrm>
            <a:off x="5736240" y="971640"/>
            <a:ext cx="1111680" cy="226440"/>
          </a:xfrm>
          <a:custGeom>
            <a:avLst/>
            <a:gdLst/>
            <a:ahLst/>
            <a:rect l="l" t="t" r="r" b="b"/>
            <a:pathLst>
              <a:path w="3096" h="637">
                <a:moveTo>
                  <a:pt x="0" y="159"/>
                </a:moveTo>
                <a:lnTo>
                  <a:pt x="2321" y="159"/>
                </a:lnTo>
                <a:lnTo>
                  <a:pt x="2321" y="0"/>
                </a:lnTo>
                <a:lnTo>
                  <a:pt x="3095" y="318"/>
                </a:lnTo>
                <a:lnTo>
                  <a:pt x="2321" y="636"/>
                </a:lnTo>
                <a:lnTo>
                  <a:pt x="2321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Freeform: Shape 184"/>
          <p:cNvSpPr/>
          <p:nvPr/>
        </p:nvSpPr>
        <p:spPr>
          <a:xfrm>
            <a:off x="5713920" y="3092400"/>
            <a:ext cx="1163160" cy="226440"/>
          </a:xfrm>
          <a:custGeom>
            <a:avLst/>
            <a:gdLst/>
            <a:ahLst/>
            <a:rect l="l" t="t" r="r" b="b"/>
            <a:pathLst>
              <a:path w="3239" h="637">
                <a:moveTo>
                  <a:pt x="0" y="159"/>
                </a:moveTo>
                <a:lnTo>
                  <a:pt x="2428" y="159"/>
                </a:lnTo>
                <a:lnTo>
                  <a:pt x="2428" y="0"/>
                </a:lnTo>
                <a:lnTo>
                  <a:pt x="3238" y="318"/>
                </a:lnTo>
                <a:lnTo>
                  <a:pt x="2428" y="636"/>
                </a:lnTo>
                <a:lnTo>
                  <a:pt x="2428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Freeform: Shape 185"/>
          <p:cNvSpPr/>
          <p:nvPr/>
        </p:nvSpPr>
        <p:spPr>
          <a:xfrm>
            <a:off x="5715000" y="4800600"/>
            <a:ext cx="1140840" cy="226440"/>
          </a:xfrm>
          <a:custGeom>
            <a:avLst/>
            <a:gdLst/>
            <a:ahLst/>
            <a:rect l="l" t="t" r="r" b="b"/>
            <a:pathLst>
              <a:path w="3177" h="637">
                <a:moveTo>
                  <a:pt x="0" y="159"/>
                </a:moveTo>
                <a:lnTo>
                  <a:pt x="2382" y="159"/>
                </a:lnTo>
                <a:lnTo>
                  <a:pt x="2382" y="0"/>
                </a:lnTo>
                <a:lnTo>
                  <a:pt x="3176" y="318"/>
                </a:lnTo>
                <a:lnTo>
                  <a:pt x="2382" y="636"/>
                </a:lnTo>
                <a:lnTo>
                  <a:pt x="2382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Freeform: Shape 186"/>
          <p:cNvSpPr/>
          <p:nvPr/>
        </p:nvSpPr>
        <p:spPr>
          <a:xfrm>
            <a:off x="5715000" y="5486400"/>
            <a:ext cx="1140840" cy="226440"/>
          </a:xfrm>
          <a:custGeom>
            <a:avLst/>
            <a:gdLst/>
            <a:ahLst/>
            <a:rect l="l" t="t" r="r" b="b"/>
            <a:pathLst>
              <a:path w="3177" h="637">
                <a:moveTo>
                  <a:pt x="0" y="159"/>
                </a:moveTo>
                <a:lnTo>
                  <a:pt x="2382" y="159"/>
                </a:lnTo>
                <a:lnTo>
                  <a:pt x="2382" y="0"/>
                </a:lnTo>
                <a:lnTo>
                  <a:pt x="3176" y="318"/>
                </a:lnTo>
                <a:lnTo>
                  <a:pt x="2382" y="636"/>
                </a:lnTo>
                <a:lnTo>
                  <a:pt x="2382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Freeform: Shape 187"/>
          <p:cNvSpPr/>
          <p:nvPr/>
        </p:nvSpPr>
        <p:spPr>
          <a:xfrm>
            <a:off x="5715000" y="6172200"/>
            <a:ext cx="1140840" cy="226440"/>
          </a:xfrm>
          <a:custGeom>
            <a:avLst/>
            <a:gdLst/>
            <a:ahLst/>
            <a:rect l="l" t="t" r="r" b="b"/>
            <a:pathLst>
              <a:path w="3177" h="637">
                <a:moveTo>
                  <a:pt x="0" y="159"/>
                </a:moveTo>
                <a:lnTo>
                  <a:pt x="2382" y="159"/>
                </a:lnTo>
                <a:lnTo>
                  <a:pt x="2382" y="0"/>
                </a:lnTo>
                <a:lnTo>
                  <a:pt x="3176" y="318"/>
                </a:lnTo>
                <a:lnTo>
                  <a:pt x="2382" y="636"/>
                </a:lnTo>
                <a:lnTo>
                  <a:pt x="2382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Freeform: Shape 188"/>
          <p:cNvSpPr/>
          <p:nvPr/>
        </p:nvSpPr>
        <p:spPr>
          <a:xfrm>
            <a:off x="6858000" y="3886200"/>
            <a:ext cx="2055240" cy="455040"/>
          </a:xfrm>
          <a:custGeom>
            <a:avLst/>
            <a:gdLst/>
            <a:ahLst/>
            <a:rect l="l" t="t" r="r" b="b"/>
            <a:pathLst>
              <a:path w="5717" h="1272">
                <a:moveTo>
                  <a:pt x="211" y="0"/>
                </a:moveTo>
                <a:lnTo>
                  <a:pt x="212" y="0"/>
                </a:lnTo>
                <a:cubicBezTo>
                  <a:pt x="175" y="0"/>
                  <a:pt x="138" y="10"/>
                  <a:pt x="106" y="28"/>
                </a:cubicBezTo>
                <a:cubicBezTo>
                  <a:pt x="74" y="47"/>
                  <a:pt x="47" y="74"/>
                  <a:pt x="28" y="106"/>
                </a:cubicBezTo>
                <a:cubicBezTo>
                  <a:pt x="10" y="138"/>
                  <a:pt x="0" y="175"/>
                  <a:pt x="0" y="212"/>
                </a:cubicBezTo>
                <a:lnTo>
                  <a:pt x="0" y="1059"/>
                </a:lnTo>
                <a:lnTo>
                  <a:pt x="0" y="1059"/>
                </a:lnTo>
                <a:cubicBezTo>
                  <a:pt x="0" y="1096"/>
                  <a:pt x="10" y="1133"/>
                  <a:pt x="28" y="1165"/>
                </a:cubicBezTo>
                <a:cubicBezTo>
                  <a:pt x="47" y="1197"/>
                  <a:pt x="74" y="1224"/>
                  <a:pt x="106" y="1243"/>
                </a:cubicBezTo>
                <a:cubicBezTo>
                  <a:pt x="138" y="1261"/>
                  <a:pt x="175" y="1271"/>
                  <a:pt x="212" y="1271"/>
                </a:cubicBezTo>
                <a:lnTo>
                  <a:pt x="5504" y="1271"/>
                </a:lnTo>
                <a:lnTo>
                  <a:pt x="5504" y="1271"/>
                </a:lnTo>
                <a:cubicBezTo>
                  <a:pt x="5541" y="1271"/>
                  <a:pt x="5578" y="1261"/>
                  <a:pt x="5610" y="1243"/>
                </a:cubicBezTo>
                <a:cubicBezTo>
                  <a:pt x="5642" y="1224"/>
                  <a:pt x="5669" y="1197"/>
                  <a:pt x="5688" y="1165"/>
                </a:cubicBezTo>
                <a:cubicBezTo>
                  <a:pt x="5706" y="1133"/>
                  <a:pt x="5716" y="1096"/>
                  <a:pt x="5716" y="1059"/>
                </a:cubicBezTo>
                <a:lnTo>
                  <a:pt x="5716" y="211"/>
                </a:lnTo>
                <a:lnTo>
                  <a:pt x="5716" y="212"/>
                </a:lnTo>
                <a:lnTo>
                  <a:pt x="5716" y="212"/>
                </a:lnTo>
                <a:cubicBezTo>
                  <a:pt x="5716" y="175"/>
                  <a:pt x="5706" y="138"/>
                  <a:pt x="5688" y="106"/>
                </a:cubicBezTo>
                <a:cubicBezTo>
                  <a:pt x="5669" y="74"/>
                  <a:pt x="5642" y="47"/>
                  <a:pt x="5610" y="28"/>
                </a:cubicBezTo>
                <a:cubicBezTo>
                  <a:pt x="5578" y="10"/>
                  <a:pt x="5541" y="0"/>
                  <a:pt x="5504" y="0"/>
                </a:cubicBezTo>
                <a:lnTo>
                  <a:pt x="211" y="0"/>
                </a:lnTo>
              </a:path>
            </a:pathLst>
          </a:custGeom>
          <a:solidFill>
            <a:srgbClr val="ffffff"/>
          </a:solidFill>
          <a:ln w="5724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Freeform: Shape 189"/>
          <p:cNvSpPr/>
          <p:nvPr/>
        </p:nvSpPr>
        <p:spPr>
          <a:xfrm>
            <a:off x="5715000" y="4114800"/>
            <a:ext cx="1140840" cy="226440"/>
          </a:xfrm>
          <a:custGeom>
            <a:avLst/>
            <a:gdLst/>
            <a:ahLst/>
            <a:rect l="l" t="t" r="r" b="b"/>
            <a:pathLst>
              <a:path w="3177" h="637">
                <a:moveTo>
                  <a:pt x="0" y="159"/>
                </a:moveTo>
                <a:lnTo>
                  <a:pt x="2382" y="159"/>
                </a:lnTo>
                <a:lnTo>
                  <a:pt x="2382" y="0"/>
                </a:lnTo>
                <a:lnTo>
                  <a:pt x="3176" y="318"/>
                </a:lnTo>
                <a:lnTo>
                  <a:pt x="2382" y="636"/>
                </a:lnTo>
                <a:lnTo>
                  <a:pt x="2382" y="477"/>
                </a:lnTo>
                <a:lnTo>
                  <a:pt x="0" y="477"/>
                </a:lnTo>
                <a:lnTo>
                  <a:pt x="0" y="159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Rectangle 190"/>
          <p:cNvSpPr/>
          <p:nvPr/>
        </p:nvSpPr>
        <p:spPr>
          <a:xfrm>
            <a:off x="7086600" y="4572000"/>
            <a:ext cx="13694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Orders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07" name="Rectangle 191"/>
          <p:cNvSpPr/>
          <p:nvPr/>
        </p:nvSpPr>
        <p:spPr>
          <a:xfrm>
            <a:off x="7086600" y="3886200"/>
            <a:ext cx="1369440" cy="51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masis MT Pro Medium"/>
                <a:ea typeface="DejaVu Sans"/>
              </a:rPr>
              <a:t>Home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14"/>
          <p:cNvSpPr/>
          <p:nvPr/>
        </p:nvSpPr>
        <p:spPr>
          <a:xfrm>
            <a:off x="1440" y="720000"/>
            <a:ext cx="12187440" cy="613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Picture 17_1" descr="A picture containing text, sign&#10;&#10;Description automatically generated"/>
          <p:cNvPicPr/>
          <p:nvPr/>
        </p:nvPicPr>
        <p:blipFill>
          <a:blip r:embed="rId1"/>
          <a:srcRect l="65539" t="311" r="0" b="88014"/>
          <a:stretch/>
        </p:blipFill>
        <p:spPr>
          <a:xfrm>
            <a:off x="7665120" y="4680"/>
            <a:ext cx="4509720" cy="219312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7_1" descr="A picture containing text, sign&#10;&#10;Description automatically generated"/>
          <p:cNvPicPr/>
          <p:nvPr/>
        </p:nvPicPr>
        <p:blipFill>
          <a:blip r:embed="rId2"/>
          <a:srcRect l="0" t="0" r="0" b="5254"/>
          <a:stretch/>
        </p:blipFill>
        <p:spPr>
          <a:xfrm>
            <a:off x="1260000" y="826920"/>
            <a:ext cx="6239520" cy="348372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5_1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973800" y="4590720"/>
            <a:ext cx="2003400" cy="200916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15_1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4164840" y="4587480"/>
            <a:ext cx="2027520" cy="202716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16_1" descr="A picture containing text, sign&#10;&#10;Description automatically generated"/>
          <p:cNvPicPr/>
          <p:nvPr/>
        </p:nvPicPr>
        <p:blipFill>
          <a:blip r:embed="rId5"/>
          <a:srcRect l="0" t="0" r="50218" b="0"/>
          <a:stretch/>
        </p:blipFill>
        <p:spPr>
          <a:xfrm>
            <a:off x="7665120" y="2112120"/>
            <a:ext cx="4519440" cy="473976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9_2" descr="Logo, company name&#10;&#10;Description automatically generated"/>
          <p:cNvPicPr/>
          <p:nvPr/>
        </p:nvPicPr>
        <p:blipFill>
          <a:blip r:embed="rId6"/>
          <a:srcRect l="863" t="24187" r="435" b="25076"/>
          <a:stretch/>
        </p:blipFill>
        <p:spPr>
          <a:xfrm>
            <a:off x="9379800" y="121320"/>
            <a:ext cx="2706120" cy="926640"/>
          </a:xfrm>
          <a:prstGeom prst="rect">
            <a:avLst/>
          </a:prstGeom>
          <a:ln w="0">
            <a:noFill/>
          </a:ln>
        </p:spPr>
      </p:pic>
      <p:sp>
        <p:nvSpPr>
          <p:cNvPr id="315" name=""/>
          <p:cNvSpPr/>
          <p:nvPr/>
        </p:nvSpPr>
        <p:spPr>
          <a:xfrm>
            <a:off x="180000" y="-165960"/>
            <a:ext cx="394308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 u="sng">
                <a:solidFill>
                  <a:srgbClr val="c00000"/>
                </a:solidFill>
                <a:uFillTx/>
                <a:latin typeface="Segoe Print"/>
                <a:ea typeface="DejaVu Sans"/>
              </a:rPr>
              <a:t>TECH STACK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_0"/>
          <p:cNvSpPr/>
          <p:nvPr/>
        </p:nvSpPr>
        <p:spPr>
          <a:xfrm>
            <a:off x="838080" y="365040"/>
            <a:ext cx="1051416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 u="sng">
                <a:solidFill>
                  <a:srgbClr val="c00000"/>
                </a:solidFill>
                <a:uFillTx/>
                <a:latin typeface="Segoe Print"/>
                <a:ea typeface="DejaVu Sans"/>
              </a:rPr>
              <a:t>Backend Part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17" name="Picture 4_1" descr="Logo, company name&#10;&#10;Description automatically generated"/>
          <p:cNvPicPr/>
          <p:nvPr/>
        </p:nvPicPr>
        <p:blipFill>
          <a:blip r:embed="rId1"/>
          <a:srcRect l="22513" t="31012" r="-2165" b="31012"/>
          <a:stretch/>
        </p:blipFill>
        <p:spPr>
          <a:xfrm>
            <a:off x="712080" y="2886120"/>
            <a:ext cx="1743120" cy="475560"/>
          </a:xfrm>
          <a:prstGeom prst="rect">
            <a:avLst/>
          </a:prstGeom>
          <a:ln w="0">
            <a:noFill/>
          </a:ln>
        </p:spPr>
      </p:pic>
      <p:pic>
        <p:nvPicPr>
          <p:cNvPr id="318" name="Picture 5_2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1081080" y="1840320"/>
            <a:ext cx="1051200" cy="1056600"/>
          </a:xfrm>
          <a:prstGeom prst="rect">
            <a:avLst/>
          </a:prstGeom>
          <a:ln w="0">
            <a:noFill/>
          </a:ln>
        </p:spPr>
      </p:pic>
      <p:pic>
        <p:nvPicPr>
          <p:cNvPr id="319" name="Picture 6_1" descr="A picture containing text, clipart&#10;&#10;Description automatically generated"/>
          <p:cNvPicPr/>
          <p:nvPr/>
        </p:nvPicPr>
        <p:blipFill>
          <a:blip r:embed="rId3"/>
          <a:stretch/>
        </p:blipFill>
        <p:spPr>
          <a:xfrm>
            <a:off x="3581280" y="1800720"/>
            <a:ext cx="2301120" cy="113580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8_1" descr="Icon&#10;&#10;Description automatically generated"/>
          <p:cNvPicPr/>
          <p:nvPr/>
        </p:nvPicPr>
        <p:blipFill>
          <a:blip r:embed="rId4"/>
          <a:srcRect l="20779" t="6480" r="22511" b="-1756"/>
          <a:stretch/>
        </p:blipFill>
        <p:spPr>
          <a:xfrm>
            <a:off x="6641280" y="1987200"/>
            <a:ext cx="2316240" cy="96156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9_3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9564480" y="1634760"/>
            <a:ext cx="2063160" cy="1212840"/>
          </a:xfrm>
          <a:prstGeom prst="rect">
            <a:avLst/>
          </a:prstGeom>
          <a:ln w="0">
            <a:noFill/>
          </a:ln>
        </p:spPr>
      </p:pic>
      <p:sp>
        <p:nvSpPr>
          <p:cNvPr id="322" name="Straight Arrow Connector 9_1"/>
          <p:cNvSpPr/>
          <p:nvPr/>
        </p:nvSpPr>
        <p:spPr>
          <a:xfrm flipV="1">
            <a:off x="2376360" y="2287800"/>
            <a:ext cx="12106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Straight Arrow Connector 10_1"/>
          <p:cNvSpPr/>
          <p:nvPr/>
        </p:nvSpPr>
        <p:spPr>
          <a:xfrm flipH="1">
            <a:off x="2300400" y="2685960"/>
            <a:ext cx="1262880" cy="2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Straight Arrow Connector 13_1"/>
          <p:cNvSpPr/>
          <p:nvPr/>
        </p:nvSpPr>
        <p:spPr>
          <a:xfrm flipH="1" flipV="1">
            <a:off x="8885520" y="2444040"/>
            <a:ext cx="8226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Straight Arrow Connector 14_1"/>
          <p:cNvSpPr/>
          <p:nvPr/>
        </p:nvSpPr>
        <p:spPr>
          <a:xfrm flipV="1">
            <a:off x="4507560" y="2860200"/>
            <a:ext cx="79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Box 15_1"/>
          <p:cNvSpPr/>
          <p:nvPr/>
        </p:nvSpPr>
        <p:spPr>
          <a:xfrm>
            <a:off x="2009880" y="3581280"/>
            <a:ext cx="5111280" cy="14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4472c4"/>
                </a:solidFill>
                <a:latin typeface="Segoe Print"/>
                <a:ea typeface="DejaVu Sans"/>
              </a:rPr>
              <a:t>JSONArray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[{"Name":"Ram","Age":"23","Gender":"M"},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{"Name":"Alex","Age":"12","Gender":"M"},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{"Name":"Karan","Age":"76","Gender":"M"}]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7" name="Connector: Curved 32_1"/>
          <p:cNvSpPr/>
          <p:nvPr/>
        </p:nvSpPr>
        <p:spPr>
          <a:xfrm flipH="1">
            <a:off x="7230240" y="2971800"/>
            <a:ext cx="870120" cy="1532160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Picture 9_4" descr="Logo, company name&#10;&#10;Description automatically generated"/>
          <p:cNvPicPr/>
          <p:nvPr/>
        </p:nvPicPr>
        <p:blipFill>
          <a:blip r:embed="rId6"/>
          <a:srcRect l="863" t="24187" r="435" b="25076"/>
          <a:stretch/>
        </p:blipFill>
        <p:spPr>
          <a:xfrm>
            <a:off x="9379800" y="121320"/>
            <a:ext cx="2706120" cy="926640"/>
          </a:xfrm>
          <a:prstGeom prst="rect">
            <a:avLst/>
          </a:prstGeom>
          <a:ln w="0">
            <a:noFill/>
          </a:ln>
        </p:spPr>
      </p:pic>
      <p:sp>
        <p:nvSpPr>
          <p:cNvPr id="329" name="Straight Arrow Connector 11_1"/>
          <p:cNvSpPr/>
          <p:nvPr/>
        </p:nvSpPr>
        <p:spPr>
          <a:xfrm flipV="1">
            <a:off x="5781600" y="2418120"/>
            <a:ext cx="1008360" cy="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Hexagon 37"/>
          <p:cNvSpPr/>
          <p:nvPr/>
        </p:nvSpPr>
        <p:spPr>
          <a:xfrm>
            <a:off x="3957120" y="2671560"/>
            <a:ext cx="183384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Hexagon 41"/>
          <p:cNvSpPr/>
          <p:nvPr/>
        </p:nvSpPr>
        <p:spPr>
          <a:xfrm>
            <a:off x="3957120" y="4163760"/>
            <a:ext cx="183384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Hexagon 42"/>
          <p:cNvSpPr/>
          <p:nvPr/>
        </p:nvSpPr>
        <p:spPr>
          <a:xfrm>
            <a:off x="2493720" y="3448440"/>
            <a:ext cx="183420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Hexagon 40"/>
          <p:cNvSpPr/>
          <p:nvPr/>
        </p:nvSpPr>
        <p:spPr>
          <a:xfrm>
            <a:off x="5440320" y="1939680"/>
            <a:ext cx="183312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Picture 9" descr="Logo, company name&#10;&#10;Description automatically generated"/>
          <p:cNvPicPr/>
          <p:nvPr/>
        </p:nvPicPr>
        <p:blipFill>
          <a:blip r:embed="rId1"/>
          <a:srcRect l="2950" t="25656" r="59034" b="7555"/>
          <a:stretch/>
        </p:blipFill>
        <p:spPr>
          <a:xfrm>
            <a:off x="5743440" y="2142000"/>
            <a:ext cx="1220400" cy="106164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4" descr="A picture containing text, businesscard,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4325040" y="2795400"/>
            <a:ext cx="1115640" cy="1101240"/>
          </a:xfrm>
          <a:prstGeom prst="rect">
            <a:avLst/>
          </a:prstGeom>
          <a:ln w="0">
            <a:noFill/>
          </a:ln>
        </p:spPr>
      </p:pic>
      <p:pic>
        <p:nvPicPr>
          <p:cNvPr id="336" name="Picture 4" descr="Icon&#10;&#10;Description automatically generated"/>
          <p:cNvPicPr/>
          <p:nvPr/>
        </p:nvPicPr>
        <p:blipFill>
          <a:blip r:embed="rId3"/>
          <a:srcRect l="21483" t="-1580" r="22656" b="4335"/>
          <a:stretch/>
        </p:blipFill>
        <p:spPr>
          <a:xfrm>
            <a:off x="2865960" y="3687840"/>
            <a:ext cx="1189440" cy="967680"/>
          </a:xfrm>
          <a:prstGeom prst="rect">
            <a:avLst/>
          </a:prstGeom>
          <a:ln w="0">
            <a:noFill/>
          </a:ln>
        </p:spPr>
      </p:pic>
      <p:sp>
        <p:nvSpPr>
          <p:cNvPr id="337" name="TextBox 5"/>
          <p:cNvSpPr/>
          <p:nvPr/>
        </p:nvSpPr>
        <p:spPr>
          <a:xfrm>
            <a:off x="469080" y="500040"/>
            <a:ext cx="60102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 u="sng">
                <a:solidFill>
                  <a:srgbClr val="c00000"/>
                </a:solidFill>
                <a:uFillTx/>
                <a:latin typeface="Segoe Print"/>
                <a:ea typeface="DejaVu Sans"/>
              </a:rPr>
              <a:t>TECH STACK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38" name="Hexagon 15"/>
          <p:cNvSpPr/>
          <p:nvPr/>
        </p:nvSpPr>
        <p:spPr>
          <a:xfrm>
            <a:off x="1070640" y="2691000"/>
            <a:ext cx="183384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Picture 3" descr="A picture containing logo&#10;&#10;Description automatically generated"/>
          <p:cNvPicPr/>
          <p:nvPr/>
        </p:nvPicPr>
        <p:blipFill>
          <a:blip r:embed="rId4"/>
          <a:srcRect l="569" t="-1913" r="37786" b="58378"/>
          <a:stretch/>
        </p:blipFill>
        <p:spPr>
          <a:xfrm>
            <a:off x="1191600" y="3260520"/>
            <a:ext cx="1509840" cy="387000"/>
          </a:xfrm>
          <a:prstGeom prst="rect">
            <a:avLst/>
          </a:prstGeom>
          <a:ln w="0">
            <a:noFill/>
          </a:ln>
        </p:spPr>
      </p:pic>
      <p:pic>
        <p:nvPicPr>
          <p:cNvPr id="340" name="Picture 3" descr="A picture containing logo&#10;&#10;Description automatically generated"/>
          <p:cNvPicPr/>
          <p:nvPr/>
        </p:nvPicPr>
        <p:blipFill>
          <a:blip r:embed="rId5"/>
          <a:srcRect l="7632" t="42590" r="48041" b="3780"/>
          <a:stretch/>
        </p:blipFill>
        <p:spPr>
          <a:xfrm>
            <a:off x="4148280" y="4570920"/>
            <a:ext cx="1423800" cy="631800"/>
          </a:xfrm>
          <a:prstGeom prst="rect">
            <a:avLst/>
          </a:prstGeom>
          <a:ln w="0">
            <a:noFill/>
          </a:ln>
        </p:spPr>
      </p:pic>
      <p:sp>
        <p:nvSpPr>
          <p:cNvPr id="341" name="Hexagon 20"/>
          <p:cNvSpPr/>
          <p:nvPr/>
        </p:nvSpPr>
        <p:spPr>
          <a:xfrm>
            <a:off x="2487960" y="1964160"/>
            <a:ext cx="183348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Hexagon 21"/>
          <p:cNvSpPr/>
          <p:nvPr/>
        </p:nvSpPr>
        <p:spPr>
          <a:xfrm>
            <a:off x="5435280" y="3413520"/>
            <a:ext cx="1833480" cy="145224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Hexagon 22"/>
          <p:cNvSpPr/>
          <p:nvPr/>
        </p:nvSpPr>
        <p:spPr>
          <a:xfrm>
            <a:off x="6904800" y="2664360"/>
            <a:ext cx="183312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Hexagon 23"/>
          <p:cNvSpPr/>
          <p:nvPr/>
        </p:nvSpPr>
        <p:spPr>
          <a:xfrm>
            <a:off x="6904800" y="4138200"/>
            <a:ext cx="183312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Hexagon 24"/>
          <p:cNvSpPr/>
          <p:nvPr/>
        </p:nvSpPr>
        <p:spPr>
          <a:xfrm>
            <a:off x="8355960" y="1899360"/>
            <a:ext cx="183420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Picture 10" descr="A picture containing text, clipart&#10;&#10;Description automatically generated"/>
          <p:cNvPicPr/>
          <p:nvPr/>
        </p:nvPicPr>
        <p:blipFill>
          <a:blip r:embed="rId6"/>
          <a:stretch/>
        </p:blipFill>
        <p:spPr>
          <a:xfrm>
            <a:off x="5719320" y="3642120"/>
            <a:ext cx="1265760" cy="9871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12" descr="Logo, company name&#10;&#10;Description automatically generated"/>
          <p:cNvPicPr/>
          <p:nvPr/>
        </p:nvPicPr>
        <p:blipFill>
          <a:blip r:embed="rId7"/>
          <a:stretch/>
        </p:blipFill>
        <p:spPr>
          <a:xfrm>
            <a:off x="7376760" y="2797920"/>
            <a:ext cx="897840" cy="1153440"/>
          </a:xfrm>
          <a:prstGeom prst="rect">
            <a:avLst/>
          </a:prstGeom>
          <a:ln w="0">
            <a:noFill/>
          </a:ln>
        </p:spPr>
      </p:pic>
      <p:pic>
        <p:nvPicPr>
          <p:cNvPr id="348" name="Picture 14" descr="Icon&#10;&#10;Description automatically generated"/>
          <p:cNvPicPr/>
          <p:nvPr/>
        </p:nvPicPr>
        <p:blipFill>
          <a:blip r:embed="rId8"/>
          <a:stretch/>
        </p:blipFill>
        <p:spPr>
          <a:xfrm>
            <a:off x="7203240" y="4356000"/>
            <a:ext cx="1236240" cy="1049760"/>
          </a:xfrm>
          <a:prstGeom prst="rect">
            <a:avLst/>
          </a:prstGeom>
          <a:ln w="0">
            <a:noFill/>
          </a:ln>
        </p:spPr>
      </p:pic>
      <p:pic>
        <p:nvPicPr>
          <p:cNvPr id="349" name="Picture 17" descr=""/>
          <p:cNvPicPr/>
          <p:nvPr/>
        </p:nvPicPr>
        <p:blipFill>
          <a:blip r:embed="rId9"/>
          <a:stretch/>
        </p:blipFill>
        <p:spPr>
          <a:xfrm>
            <a:off x="8673840" y="2187720"/>
            <a:ext cx="1206360" cy="696240"/>
          </a:xfrm>
          <a:prstGeom prst="rect">
            <a:avLst/>
          </a:prstGeom>
          <a:ln w="0">
            <a:noFill/>
          </a:ln>
        </p:spPr>
      </p:pic>
      <p:pic>
        <p:nvPicPr>
          <p:cNvPr id="350" name="Picture 19" descr="Logo, company name&#10;&#10;Description automatically generated"/>
          <p:cNvPicPr/>
          <p:nvPr/>
        </p:nvPicPr>
        <p:blipFill>
          <a:blip r:embed="rId10"/>
          <a:srcRect l="28238" t="11017" r="27841" b="11659"/>
          <a:stretch/>
        </p:blipFill>
        <p:spPr>
          <a:xfrm>
            <a:off x="2814480" y="2146680"/>
            <a:ext cx="1194840" cy="91188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9" descr="Logo, company name&#10;&#10;Description automatically generated"/>
          <p:cNvPicPr/>
          <p:nvPr/>
        </p:nvPicPr>
        <p:blipFill>
          <a:blip r:embed="rId11"/>
          <a:srcRect l="863" t="24187" r="435" b="25076"/>
          <a:stretch/>
        </p:blipFill>
        <p:spPr>
          <a:xfrm>
            <a:off x="8389080" y="805320"/>
            <a:ext cx="2230200" cy="701640"/>
          </a:xfrm>
          <a:prstGeom prst="rect">
            <a:avLst/>
          </a:prstGeom>
          <a:ln w="0">
            <a:noFill/>
          </a:ln>
        </p:spPr>
      </p:pic>
      <p:sp>
        <p:nvSpPr>
          <p:cNvPr id="352" name="Hexagon 41_0"/>
          <p:cNvSpPr/>
          <p:nvPr/>
        </p:nvSpPr>
        <p:spPr>
          <a:xfrm>
            <a:off x="1029960" y="4168440"/>
            <a:ext cx="183420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Hexagon 41_1"/>
          <p:cNvSpPr/>
          <p:nvPr/>
        </p:nvSpPr>
        <p:spPr>
          <a:xfrm>
            <a:off x="8355960" y="3352680"/>
            <a:ext cx="1834200" cy="152136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Hexagon 41_2"/>
          <p:cNvSpPr/>
          <p:nvPr/>
        </p:nvSpPr>
        <p:spPr>
          <a:xfrm>
            <a:off x="3957120" y="1233720"/>
            <a:ext cx="183384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Picture 220" descr=""/>
          <p:cNvPicPr/>
          <p:nvPr/>
        </p:nvPicPr>
        <p:blipFill>
          <a:blip r:embed="rId12"/>
          <a:stretch/>
        </p:blipFill>
        <p:spPr>
          <a:xfrm>
            <a:off x="4265280" y="1407240"/>
            <a:ext cx="1173240" cy="103896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221" descr=""/>
          <p:cNvPicPr/>
          <p:nvPr/>
        </p:nvPicPr>
        <p:blipFill>
          <a:blip r:embed="rId13"/>
          <a:stretch/>
        </p:blipFill>
        <p:spPr>
          <a:xfrm>
            <a:off x="8739720" y="3488400"/>
            <a:ext cx="1129320" cy="1125360"/>
          </a:xfrm>
          <a:prstGeom prst="rect">
            <a:avLst/>
          </a:prstGeom>
          <a:ln w="0">
            <a:noFill/>
          </a:ln>
        </p:spPr>
      </p:pic>
      <p:sp>
        <p:nvSpPr>
          <p:cNvPr id="357" name="Hexagon 41_3"/>
          <p:cNvSpPr/>
          <p:nvPr/>
        </p:nvSpPr>
        <p:spPr>
          <a:xfrm>
            <a:off x="6874560" y="1167840"/>
            <a:ext cx="1833840" cy="14518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Picture 223" descr=""/>
          <p:cNvPicPr/>
          <p:nvPr/>
        </p:nvPicPr>
        <p:blipFill>
          <a:blip r:embed="rId14"/>
          <a:stretch/>
        </p:blipFill>
        <p:spPr>
          <a:xfrm>
            <a:off x="7282440" y="1233720"/>
            <a:ext cx="990360" cy="1236240"/>
          </a:xfrm>
          <a:prstGeom prst="rect">
            <a:avLst/>
          </a:prstGeom>
          <a:ln w="0">
            <a:noFill/>
          </a:ln>
        </p:spPr>
      </p:pic>
      <p:pic>
        <p:nvPicPr>
          <p:cNvPr id="359" name="Picture 224" descr=""/>
          <p:cNvPicPr/>
          <p:nvPr/>
        </p:nvPicPr>
        <p:blipFill>
          <a:blip r:embed="rId15"/>
          <a:stretch/>
        </p:blipFill>
        <p:spPr>
          <a:xfrm>
            <a:off x="1325160" y="4410000"/>
            <a:ext cx="1318680" cy="90900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225" descr=""/>
          <p:cNvPicPr/>
          <p:nvPr/>
        </p:nvPicPr>
        <p:blipFill>
          <a:blip r:embed="rId16"/>
          <a:stretch/>
        </p:blipFill>
        <p:spPr>
          <a:xfrm>
            <a:off x="5743440" y="886680"/>
            <a:ext cx="1129680" cy="865800"/>
          </a:xfrm>
          <a:prstGeom prst="rect">
            <a:avLst/>
          </a:prstGeom>
          <a:ln w="0">
            <a:noFill/>
          </a:ln>
        </p:spPr>
      </p:pic>
      <p:sp>
        <p:nvSpPr>
          <p:cNvPr id="361" name="Hexagon 41_4"/>
          <p:cNvSpPr/>
          <p:nvPr/>
        </p:nvSpPr>
        <p:spPr>
          <a:xfrm>
            <a:off x="5416920" y="540000"/>
            <a:ext cx="1833480" cy="139824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Picture 227" descr=""/>
          <p:cNvPicPr/>
          <p:nvPr/>
        </p:nvPicPr>
        <p:blipFill>
          <a:blip r:embed="rId17"/>
          <a:stretch/>
        </p:blipFill>
        <p:spPr>
          <a:xfrm>
            <a:off x="5792400" y="886680"/>
            <a:ext cx="1080720" cy="774000"/>
          </a:xfrm>
          <a:prstGeom prst="rect">
            <a:avLst/>
          </a:prstGeom>
          <a:ln w="0">
            <a:noFill/>
          </a:ln>
        </p:spPr>
      </p:pic>
      <p:sp>
        <p:nvSpPr>
          <p:cNvPr id="363" name="Hexagon 41_5"/>
          <p:cNvSpPr/>
          <p:nvPr/>
        </p:nvSpPr>
        <p:spPr>
          <a:xfrm>
            <a:off x="5435280" y="4866840"/>
            <a:ext cx="183348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Picture 229" descr=""/>
          <p:cNvPicPr/>
          <p:nvPr/>
        </p:nvPicPr>
        <p:blipFill>
          <a:blip r:embed="rId18"/>
          <a:stretch/>
        </p:blipFill>
        <p:spPr>
          <a:xfrm>
            <a:off x="5743440" y="5049000"/>
            <a:ext cx="1129680" cy="991080"/>
          </a:xfrm>
          <a:prstGeom prst="rect">
            <a:avLst/>
          </a:prstGeom>
          <a:ln w="0">
            <a:noFill/>
          </a:ln>
        </p:spPr>
      </p:pic>
      <p:sp>
        <p:nvSpPr>
          <p:cNvPr id="365" name="Hexagon 15"/>
          <p:cNvSpPr/>
          <p:nvPr/>
        </p:nvSpPr>
        <p:spPr>
          <a:xfrm>
            <a:off x="2485080" y="4898880"/>
            <a:ext cx="1833120" cy="1451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Picture 3" descr="Logo&#10;&#10;Description automatically generated"/>
          <p:cNvPicPr/>
          <p:nvPr/>
        </p:nvPicPr>
        <p:blipFill>
          <a:blip r:embed="rId19"/>
          <a:stretch/>
        </p:blipFill>
        <p:spPr>
          <a:xfrm>
            <a:off x="2815560" y="5087160"/>
            <a:ext cx="1155600" cy="10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230"/>
          <p:cNvSpPr/>
          <p:nvPr/>
        </p:nvSpPr>
        <p:spPr>
          <a:xfrm>
            <a:off x="-2971800" y="228600"/>
            <a:ext cx="1111896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1f497d"/>
                </a:solidFill>
                <a:uFillTx/>
                <a:latin typeface="Segoe Print"/>
                <a:ea typeface="DejaVu Sans"/>
              </a:rPr>
              <a:t>DEVOPS TOOLS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Rectangle 231"/>
          <p:cNvSpPr/>
          <p:nvPr/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Rectangle 232"/>
          <p:cNvSpPr/>
          <p:nvPr/>
        </p:nvSpPr>
        <p:spPr>
          <a:xfrm>
            <a:off x="0" y="1284840"/>
            <a:ext cx="12190680" cy="55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108720"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1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ANSIBLE</a:t>
            </a:r>
            <a:r>
              <a:rPr b="1" lang="en-US" sz="2800" spc="-1" strike="noStrike">
                <a:solidFill>
                  <a:srgbClr val="c9211e"/>
                </a:solidFill>
                <a:latin typeface="Segoe Print"/>
                <a:ea typeface="DejaVu Sans"/>
              </a:rPr>
              <a:t>: 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Ansible Playbook(yaml file) is used to install required software to run our application in system.</a:t>
            </a:r>
            <a:endParaRPr b="0" lang="en-IN" sz="2800" spc="-1" strike="noStrike">
              <a:latin typeface="Arial"/>
            </a:endParaRPr>
          </a:p>
          <a:p>
            <a:pPr marL="565920" indent="-456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We have written a playbook.yaml that is stored in git repository to install the pre-requisites software for server environment.</a:t>
            </a:r>
            <a:endParaRPr b="0" lang="en-IN" sz="2800" spc="-1" strike="noStrike">
              <a:latin typeface="Arial"/>
            </a:endParaRPr>
          </a:p>
          <a:p>
            <a:pPr marL="108720"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  <a:p>
            <a:pPr marL="43164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1" lang="en-US" sz="2800" spc="-1" strike="noStrike">
                <a:solidFill>
                  <a:srgbClr val="c00000"/>
                </a:solidFill>
                <a:latin typeface="Segoe Print"/>
                <a:ea typeface="DejaVu Sans"/>
              </a:rPr>
              <a:t>DOCKER:</a:t>
            </a: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 Docker is used to create an image of our application and push the image into Docker hub.</a:t>
            </a:r>
            <a:endParaRPr b="0" lang="en-IN" sz="2800" spc="-1" strike="noStrike">
              <a:latin typeface="Arial"/>
            </a:endParaRPr>
          </a:p>
          <a:p>
            <a:pPr marL="565920" indent="-456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Print"/>
                <a:ea typeface="DejaVu Sans"/>
              </a:rPr>
              <a:t>We have written a Dockerfile that is stored in git repository.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370" name="Picture 9" descr="Logo, company name&#10;&#10;Description automatically generated"/>
          <p:cNvPicPr/>
          <p:nvPr/>
        </p:nvPicPr>
        <p:blipFill>
          <a:blip r:embed="rId1"/>
          <a:srcRect l="863" t="24187" r="435" b="25076"/>
          <a:stretch/>
        </p:blipFill>
        <p:spPr>
          <a:xfrm>
            <a:off x="9379800" y="121320"/>
            <a:ext cx="270432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</TotalTime>
  <Application>LibreOffice/7.1.8.1$Windows_X86_64 LibreOffice_project/e1f30c802c3269a1d052614453f260e49458c82c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2021-11-04T06:51:58Z</dcterms:created>
  <dc:creator/>
  <dc:description/>
  <dc:language>en-IN</dc:language>
  <cp:lastModifiedBy/>
  <dcterms:modified xsi:type="dcterms:W3CDTF">2022-01-27T14:48:33Z</dcterms:modified>
  <cp:revision>1627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20</vt:i4>
  </property>
</Properties>
</file>